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70" r:id="rId5"/>
    <p:sldId id="260" r:id="rId6"/>
    <p:sldId id="264" r:id="rId7"/>
    <p:sldId id="265" r:id="rId8"/>
    <p:sldId id="266" r:id="rId9"/>
    <p:sldId id="268" r:id="rId10"/>
    <p:sldId id="276" r:id="rId11"/>
    <p:sldId id="271" r:id="rId12"/>
    <p:sldId id="272" r:id="rId13"/>
    <p:sldId id="273" r:id="rId14"/>
    <p:sldId id="269" r:id="rId15"/>
    <p:sldId id="277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  <a:srgbClr val="000000"/>
    <a:srgbClr val="C691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93BF8-22C4-B7F3-6985-AE45DE9F29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E36CE-B46A-6D06-FCB5-C731677303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1F0A9-5949-47FC-E6C1-EC47EE0DF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E894-B718-EDA7-F2C4-DC54C5B3C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F7729-6AC5-B81F-3A81-59946B18C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755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17CA5-8348-248D-0CC9-0382668C0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B9C06-735D-54B9-7002-171DC2303D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41942-00E1-F1C3-9DC3-72FBB1063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EE47A-42DD-F9E5-691D-4384F8E8A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708D5-6839-8474-1CF6-1B9F5651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17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762B39-ECCD-FC64-8D81-ED16B8949B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BF3FA5-1EC8-600A-68BA-7A64AB8C5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BD355-5C37-E8CC-BFB1-EBEDC92D0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598AE-E44A-478B-A155-D7B15D231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65DC7-C73C-36B9-752E-A60821AFA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319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CE2AE-5200-E465-D624-1E94D58D5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A24E6-F707-09BD-FE6E-0A36CBDEC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2F448-FF1D-4F18-BD37-E2D24C0F7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FC64AC-6857-503C-CADD-4A95BFF5E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50E7B-EEC9-2026-4742-27A0A1927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77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6CFB2-889D-E693-603C-7FC06FEB8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163F6-5D27-F5D0-AB71-5339DAEE7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FE56B-FDA7-D783-807C-963B8987F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9CE95-9187-B0FD-6721-90E16CFC9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19211-3AD0-5479-6DD4-C729F4B03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932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63627-83D1-22C4-FB91-CA2C8EE03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A4ADF-562B-8C5E-3B32-F188CC8C8A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998499-E0A0-D33D-4FB7-4F1829449F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257283-B90F-2E70-48D0-584C047AA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50B52D-1A3F-E3C0-CF71-76878EFBB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759840-C87D-E3DF-B97A-73DA402E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314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8E9C-A1CE-1843-E150-2C1421867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FFE386-1499-5690-722A-C378A3440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6DAD22-BA96-F7C4-8FC2-0AA6954F3A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24F0A0-AE4C-657D-83E4-2E3B94E5C5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D5C281-AF30-B077-8BD0-4EBFF8FB35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A32C8C-0A20-0D15-0CCA-5F276CDA0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CF1473-03D0-E9E2-70C2-814A69121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7E3401-557F-FB70-F683-89E3543E3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10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F8D89-65D0-DA5A-5821-7FD7360A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918643-CE7C-192E-35BD-E7C86C096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46F97E-D72D-2EAA-B262-7F540F24E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FE333-B900-5776-155D-6B8A7D2BD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76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3FBEFF-408F-05B5-3ADC-E1810F592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2EFA3-431B-3CCF-85A8-4DF626C39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408CE-6F9C-EBE6-07EE-59F258975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40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94865-0156-1328-526C-EA514A508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3FEEB-C8EA-E611-4916-C6032E7BE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1DCE57-494D-ADD6-7430-18DFB113C4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07EFAC-8713-4182-30B6-559E0C81D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56E6D8-65E0-53AA-D738-79E8ED318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40527-1414-157D-F1DA-4D561331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008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F9F58-3C24-76BF-62DC-FABD7454C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E89249-FE46-29AE-0DD5-067EBD8162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89D549-BA29-2323-E915-7337D976C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29C59A-DB04-6DD5-3C28-440EB59BF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C71300-E6FD-30ED-97D0-E032F9DDA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2EC5E-0439-27FE-4275-4784285C3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37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4D58CD-C940-4470-EE54-FD2A807EC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B48246-8ADD-8969-7599-2930E53CF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9C271-B61E-C469-A262-209B7392E2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F19EC1-EEB1-4B52-AED4-741EAE566EA2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46E5F-625D-6660-BD4D-836F1E92FD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653EC-1273-2AE6-FBE5-30CF8AC980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119ACC-D45B-4FD3-9EB5-1B3859705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781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5" name="Rectangle 1054">
            <a:extLst>
              <a:ext uri="{FF2B5EF4-FFF2-40B4-BE49-F238E27FC236}">
                <a16:creationId xmlns:a16="http://schemas.microsoft.com/office/drawing/2014/main" id="{40F6B676-B146-4D5E-90E5-D65A72CA0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7" name="Rectangle 1056">
            <a:extLst>
              <a:ext uri="{FF2B5EF4-FFF2-40B4-BE49-F238E27FC236}">
                <a16:creationId xmlns:a16="http://schemas.microsoft.com/office/drawing/2014/main" id="{2623A025-DB3C-4E81-A76F-A0006C485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lorida's “Don't Say Gay” Bill Demonizes the LGBTQ Community | Equality  Florida">
            <a:extLst>
              <a:ext uri="{FF2B5EF4-FFF2-40B4-BE49-F238E27FC236}">
                <a16:creationId xmlns:a16="http://schemas.microsoft.com/office/drawing/2014/main" id="{D64DD0B1-B7C7-0615-75BB-DA95066E2A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0" r="-2" b="2312"/>
          <a:stretch/>
        </p:blipFill>
        <p:spPr bwMode="auto">
          <a:xfrm>
            <a:off x="641277" y="643466"/>
            <a:ext cx="342647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rans people face rhetoric, disinformation after shooting - ABC News">
            <a:extLst>
              <a:ext uri="{FF2B5EF4-FFF2-40B4-BE49-F238E27FC236}">
                <a16:creationId xmlns:a16="http://schemas.microsoft.com/office/drawing/2014/main" id="{ABF303ED-A9A7-DE05-198D-96709AEC1E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1" r="-1" b="-1"/>
          <a:stretch/>
        </p:blipFill>
        <p:spPr bwMode="auto">
          <a:xfrm>
            <a:off x="641276" y="2557250"/>
            <a:ext cx="342647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Trans 'extremists' and 'rapists': How the media reported on trans people in  2018 | PinkNews">
            <a:extLst>
              <a:ext uri="{FF2B5EF4-FFF2-40B4-BE49-F238E27FC236}">
                <a16:creationId xmlns:a16="http://schemas.microsoft.com/office/drawing/2014/main" id="{45203D76-18B7-6868-C6B9-2C16D993C0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7" r="6" b="6"/>
          <a:stretch/>
        </p:blipFill>
        <p:spPr bwMode="auto">
          <a:xfrm>
            <a:off x="643467" y="4468029"/>
            <a:ext cx="342460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Anti-trans legislation: LGBTQ advocates worry 2022 could set new record">
            <a:extLst>
              <a:ext uri="{FF2B5EF4-FFF2-40B4-BE49-F238E27FC236}">
                <a16:creationId xmlns:a16="http://schemas.microsoft.com/office/drawing/2014/main" id="{94E77CD3-5320-DEBB-7E96-23EDC08D69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7" r="13041" b="-1"/>
          <a:stretch/>
        </p:blipFill>
        <p:spPr bwMode="auto">
          <a:xfrm>
            <a:off x="4227349" y="643467"/>
            <a:ext cx="7321184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8C1EB90-6ABE-8BDE-562F-D59BB6CACE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2889B-36ED-8C6C-8A2C-FF632A190F7B}"/>
              </a:ext>
            </a:extLst>
          </p:cNvPr>
          <p:cNvSpPr txBox="1"/>
          <p:nvPr/>
        </p:nvSpPr>
        <p:spPr>
          <a:xfrm>
            <a:off x="3136669" y="875674"/>
            <a:ext cx="59186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erlin Sans FB" panose="020E0602020502020306" pitchFamily="34" charset="0"/>
              </a:rPr>
              <a:t>Anti-LGBTQ Legislation: predicting their consequences with hate crimes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0C9B6F-0422-DDE7-E964-DE112E1A930B}"/>
              </a:ext>
            </a:extLst>
          </p:cNvPr>
          <p:cNvSpPr txBox="1"/>
          <p:nvPr/>
        </p:nvSpPr>
        <p:spPr>
          <a:xfrm>
            <a:off x="-1290039" y="6294805"/>
            <a:ext cx="551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Harlow Solid Italic" panose="04030604020F02020D02" pitchFamily="82" charset="0"/>
              </a:rPr>
              <a:t>Kelvin Nguyen </a:t>
            </a:r>
          </a:p>
        </p:txBody>
      </p:sp>
    </p:spTree>
    <p:extLst>
      <p:ext uri="{BB962C8B-B14F-4D97-AF65-F5344CB8AC3E}">
        <p14:creationId xmlns:p14="http://schemas.microsoft.com/office/powerpoint/2010/main" val="3085837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BE4B7F8-4F69-4CCD-B69E-25776AB78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5300" dirty="0">
                <a:solidFill>
                  <a:schemeClr val="bg1"/>
                </a:solidFill>
                <a:latin typeface="Berlin Sans FB" panose="020E0602020502020306" pitchFamily="34" charset="0"/>
              </a:rPr>
              <a:t>Regression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9A76D4-5B79-D3F0-4EF5-621296E6E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893" y="1185222"/>
            <a:ext cx="8840434" cy="531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96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BE4B7F8-4F69-4CCD-B69E-25776AB78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402" y="5871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300" dirty="0">
                <a:solidFill>
                  <a:schemeClr val="bg1"/>
                </a:solidFill>
                <a:latin typeface="Berlin Sans FB" panose="020E0602020502020306" pitchFamily="34" charset="0"/>
              </a:rPr>
              <a:t>SVM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5B536E-0EB3-3441-0E85-EF6D54B8E106}"/>
              </a:ext>
            </a:extLst>
          </p:cNvPr>
          <p:cNvSpPr txBox="1"/>
          <p:nvPr/>
        </p:nvSpPr>
        <p:spPr>
          <a:xfrm>
            <a:off x="2834779" y="5837197"/>
            <a:ext cx="652244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Binaries defined are 0 = democratic majority, 1 = republican majority</a:t>
            </a:r>
          </a:p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Performance was mediocre, 75% accuracy rate. not bad, not good.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99E965-FACA-A62B-8C58-E4D83BAD6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5" y="945102"/>
            <a:ext cx="3512255" cy="46556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AD53BE-6CE6-0E16-2618-7FF5BF9AB216}"/>
              </a:ext>
            </a:extLst>
          </p:cNvPr>
          <p:cNvSpPr txBox="1"/>
          <p:nvPr/>
        </p:nvSpPr>
        <p:spPr>
          <a:xfrm>
            <a:off x="960386" y="5600762"/>
            <a:ext cx="6253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Training Set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A214F06-BF4F-7C6D-3316-41DAF0F2D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5125" y="2112541"/>
            <a:ext cx="3512255" cy="349652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3AD8666-701D-E6B6-913A-9CF27A6768F6}"/>
              </a:ext>
            </a:extLst>
          </p:cNvPr>
          <p:cNvSpPr txBox="1"/>
          <p:nvPr/>
        </p:nvSpPr>
        <p:spPr>
          <a:xfrm>
            <a:off x="7213404" y="5514032"/>
            <a:ext cx="62541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Test Set</a:t>
            </a:r>
            <a:b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</a:br>
            <a:endParaRPr lang="en-US" dirty="0">
              <a:solidFill>
                <a:srgbClr val="FFCCFF"/>
              </a:solidFill>
              <a:latin typeface="Berlin Sans FB" panose="020E0602020502020306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8178817-77C5-A970-770F-6B6C8F6D8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616" y="2112541"/>
            <a:ext cx="3358658" cy="349099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BFA2563-807E-F8ED-66B9-4719ED4304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5938" y="926287"/>
            <a:ext cx="3358659" cy="118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032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BE4B7F8-4F69-4CCD-B69E-25776AB78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5300" dirty="0">
                <a:solidFill>
                  <a:schemeClr val="bg1"/>
                </a:solidFill>
                <a:latin typeface="Berlin Sans FB" panose="020E0602020502020306" pitchFamily="34" charset="0"/>
              </a:rPr>
              <a:t>Random Forest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5B536E-0EB3-3441-0E85-EF6D54B8E106}"/>
              </a:ext>
            </a:extLst>
          </p:cNvPr>
          <p:cNvSpPr txBox="1"/>
          <p:nvPr/>
        </p:nvSpPr>
        <p:spPr>
          <a:xfrm>
            <a:off x="3124636" y="5830772"/>
            <a:ext cx="65224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Overall good model, great training accuracy of 100% and testing accuracy of 87.5%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A5A2C9-5E25-CC80-59F3-7881E62D5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810" y="3304533"/>
            <a:ext cx="3371394" cy="22516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39E1C3-B895-3FBA-8A28-EA56FDA4F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34" y="1027228"/>
            <a:ext cx="3599869" cy="210131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4262B8C-D089-0D92-1BCF-0AA0C187A4E5}"/>
              </a:ext>
            </a:extLst>
          </p:cNvPr>
          <p:cNvSpPr txBox="1"/>
          <p:nvPr/>
        </p:nvSpPr>
        <p:spPr>
          <a:xfrm rot="16200000">
            <a:off x="-2322509" y="1542621"/>
            <a:ext cx="6285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Predict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10388A-8340-EAAD-B858-3FDFC8DC5D5F}"/>
              </a:ext>
            </a:extLst>
          </p:cNvPr>
          <p:cNvSpPr txBox="1"/>
          <p:nvPr/>
        </p:nvSpPr>
        <p:spPr>
          <a:xfrm rot="16200000">
            <a:off x="1423959" y="466430"/>
            <a:ext cx="6288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Training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1143048-932F-F572-0D2B-C8B2E772B9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613" y="986047"/>
            <a:ext cx="2916121" cy="463697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DE50741-F8F3-497A-8B1B-E7608367C9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8723" y="982994"/>
            <a:ext cx="3169594" cy="464002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8B4DB38-2242-9245-668E-8C5C5B1B3C22}"/>
              </a:ext>
            </a:extLst>
          </p:cNvPr>
          <p:cNvSpPr txBox="1"/>
          <p:nvPr/>
        </p:nvSpPr>
        <p:spPr>
          <a:xfrm rot="16200000">
            <a:off x="4694470" y="466430"/>
            <a:ext cx="6288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992788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BE4B7F8-4F69-4CCD-B69E-25776AB78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5300">
                <a:solidFill>
                  <a:schemeClr val="bg1"/>
                </a:solidFill>
                <a:latin typeface="Berlin Sans FB" panose="020E0602020502020306" pitchFamily="34" charset="0"/>
              </a:rPr>
              <a:t>Random Forest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6DF121-485A-8F4C-E783-8A3E36870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5527" y="4214703"/>
            <a:ext cx="4654872" cy="22766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61A070-DA5E-2B3C-35E5-AAA716CA9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527" y="1198886"/>
            <a:ext cx="5096649" cy="28636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9DBC1D-AAA2-9F1C-F266-4B3E52E137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310" y="1198886"/>
            <a:ext cx="5966690" cy="540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34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0E90DE-AD8D-5032-6460-DD8AB5A52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385" y="4198898"/>
            <a:ext cx="9543878" cy="249003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4B81540-0A6A-6862-B01B-A54F3C02731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BE4B7F8-4F69-4CCD-B69E-25776AB78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300" dirty="0">
                <a:solidFill>
                  <a:schemeClr val="bg1"/>
                </a:solidFill>
                <a:latin typeface="Berlin Sans FB" panose="020E0602020502020306" pitchFamily="34" charset="0"/>
              </a:rPr>
              <a:t>Struggles and Roadblocks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806B6D7-868A-49FB-BB37-61BCEFCA52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Florida was a huge problem.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35C5C8-C14D-C8C8-600B-85A2414ED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895" y="2823253"/>
            <a:ext cx="8259328" cy="102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326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5" name="Rectangle 1054">
            <a:extLst>
              <a:ext uri="{FF2B5EF4-FFF2-40B4-BE49-F238E27FC236}">
                <a16:creationId xmlns:a16="http://schemas.microsoft.com/office/drawing/2014/main" id="{40F6B676-B146-4D5E-90E5-D65A72CA0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7" name="Rectangle 1056">
            <a:extLst>
              <a:ext uri="{FF2B5EF4-FFF2-40B4-BE49-F238E27FC236}">
                <a16:creationId xmlns:a16="http://schemas.microsoft.com/office/drawing/2014/main" id="{2623A025-DB3C-4E81-A76F-A0006C485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lorida's “Don't Say Gay” Bill Demonizes the LGBTQ Community | Equality  Florida">
            <a:extLst>
              <a:ext uri="{FF2B5EF4-FFF2-40B4-BE49-F238E27FC236}">
                <a16:creationId xmlns:a16="http://schemas.microsoft.com/office/drawing/2014/main" id="{D64DD0B1-B7C7-0615-75BB-DA95066E2A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0" r="-2" b="2312"/>
          <a:stretch/>
        </p:blipFill>
        <p:spPr bwMode="auto">
          <a:xfrm>
            <a:off x="641277" y="643466"/>
            <a:ext cx="342647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rans people face rhetoric, disinformation after shooting - ABC News">
            <a:extLst>
              <a:ext uri="{FF2B5EF4-FFF2-40B4-BE49-F238E27FC236}">
                <a16:creationId xmlns:a16="http://schemas.microsoft.com/office/drawing/2014/main" id="{ABF303ED-A9A7-DE05-198D-96709AEC1E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1" r="-1" b="-1"/>
          <a:stretch/>
        </p:blipFill>
        <p:spPr bwMode="auto">
          <a:xfrm>
            <a:off x="641276" y="2557250"/>
            <a:ext cx="342647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Trans 'extremists' and 'rapists': How the media reported on trans people in  2018 | PinkNews">
            <a:extLst>
              <a:ext uri="{FF2B5EF4-FFF2-40B4-BE49-F238E27FC236}">
                <a16:creationId xmlns:a16="http://schemas.microsoft.com/office/drawing/2014/main" id="{45203D76-18B7-6868-C6B9-2C16D993C0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7" r="6" b="6"/>
          <a:stretch/>
        </p:blipFill>
        <p:spPr bwMode="auto">
          <a:xfrm>
            <a:off x="643467" y="4468029"/>
            <a:ext cx="342460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Anti-trans legislation: LGBTQ advocates worry 2022 could set new record">
            <a:extLst>
              <a:ext uri="{FF2B5EF4-FFF2-40B4-BE49-F238E27FC236}">
                <a16:creationId xmlns:a16="http://schemas.microsoft.com/office/drawing/2014/main" id="{94E77CD3-5320-DEBB-7E96-23EDC08D69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7" r="13041" b="-1"/>
          <a:stretch/>
        </p:blipFill>
        <p:spPr bwMode="auto">
          <a:xfrm>
            <a:off x="4227349" y="643467"/>
            <a:ext cx="7321184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8C1EB90-6ABE-8BDE-562F-D59BB6CACE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C194CE-8A24-E4F2-F45D-95EEDEE89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823" y="2005692"/>
            <a:ext cx="7718692" cy="361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D2889B-36ED-8C6C-8A2C-FF632A190F7B}"/>
              </a:ext>
            </a:extLst>
          </p:cNvPr>
          <p:cNvSpPr txBox="1"/>
          <p:nvPr/>
        </p:nvSpPr>
        <p:spPr>
          <a:xfrm>
            <a:off x="740494" y="483064"/>
            <a:ext cx="7383760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00" dirty="0">
                <a:latin typeface="Berlin Sans FB" panose="020E0602020502020306" pitchFamily="34" charset="0"/>
              </a:rPr>
              <a:t>Struggles and Roadblocks</a:t>
            </a:r>
          </a:p>
        </p:txBody>
      </p:sp>
    </p:spTree>
    <p:extLst>
      <p:ext uri="{BB962C8B-B14F-4D97-AF65-F5344CB8AC3E}">
        <p14:creationId xmlns:p14="http://schemas.microsoft.com/office/powerpoint/2010/main" val="2536369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5" name="Rectangle 1054">
            <a:extLst>
              <a:ext uri="{FF2B5EF4-FFF2-40B4-BE49-F238E27FC236}">
                <a16:creationId xmlns:a16="http://schemas.microsoft.com/office/drawing/2014/main" id="{40F6B676-B146-4D5E-90E5-D65A72CA0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7" name="Rectangle 1056">
            <a:extLst>
              <a:ext uri="{FF2B5EF4-FFF2-40B4-BE49-F238E27FC236}">
                <a16:creationId xmlns:a16="http://schemas.microsoft.com/office/drawing/2014/main" id="{2623A025-DB3C-4E81-A76F-A0006C485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lorida's “Don't Say Gay” Bill Demonizes the LGBTQ Community | Equality  Florida">
            <a:extLst>
              <a:ext uri="{FF2B5EF4-FFF2-40B4-BE49-F238E27FC236}">
                <a16:creationId xmlns:a16="http://schemas.microsoft.com/office/drawing/2014/main" id="{D64DD0B1-B7C7-0615-75BB-DA95066E2A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0" r="-2" b="2312"/>
          <a:stretch/>
        </p:blipFill>
        <p:spPr bwMode="auto">
          <a:xfrm>
            <a:off x="641277" y="643466"/>
            <a:ext cx="342647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rans people face rhetoric, disinformation after shooting - ABC News">
            <a:extLst>
              <a:ext uri="{FF2B5EF4-FFF2-40B4-BE49-F238E27FC236}">
                <a16:creationId xmlns:a16="http://schemas.microsoft.com/office/drawing/2014/main" id="{ABF303ED-A9A7-DE05-198D-96709AEC1E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1" r="-1" b="-1"/>
          <a:stretch/>
        </p:blipFill>
        <p:spPr bwMode="auto">
          <a:xfrm>
            <a:off x="641276" y="2557250"/>
            <a:ext cx="342647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Trans 'extremists' and 'rapists': How the media reported on trans people in  2018 | PinkNews">
            <a:extLst>
              <a:ext uri="{FF2B5EF4-FFF2-40B4-BE49-F238E27FC236}">
                <a16:creationId xmlns:a16="http://schemas.microsoft.com/office/drawing/2014/main" id="{45203D76-18B7-6868-C6B9-2C16D993C0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7" r="6" b="6"/>
          <a:stretch/>
        </p:blipFill>
        <p:spPr bwMode="auto">
          <a:xfrm>
            <a:off x="643467" y="4468029"/>
            <a:ext cx="342460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Anti-trans legislation: LGBTQ advocates worry 2022 could set new record">
            <a:extLst>
              <a:ext uri="{FF2B5EF4-FFF2-40B4-BE49-F238E27FC236}">
                <a16:creationId xmlns:a16="http://schemas.microsoft.com/office/drawing/2014/main" id="{94E77CD3-5320-DEBB-7E96-23EDC08D69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7" r="13041" b="-1"/>
          <a:stretch/>
        </p:blipFill>
        <p:spPr bwMode="auto">
          <a:xfrm>
            <a:off x="4227349" y="643467"/>
            <a:ext cx="7321184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8C1EB90-6ABE-8BDE-562F-D59BB6CACE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2889B-36ED-8C6C-8A2C-FF632A190F7B}"/>
              </a:ext>
            </a:extLst>
          </p:cNvPr>
          <p:cNvSpPr txBox="1"/>
          <p:nvPr/>
        </p:nvSpPr>
        <p:spPr>
          <a:xfrm>
            <a:off x="740493" y="483064"/>
            <a:ext cx="11071521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00" dirty="0">
                <a:latin typeface="Berlin Sans FB" panose="020E0602020502020306" pitchFamily="34" charset="0"/>
              </a:rPr>
              <a:t>Conclusion: Comments for the Future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71E4E7-F3FA-BF12-475E-65B31163FD96}"/>
              </a:ext>
            </a:extLst>
          </p:cNvPr>
          <p:cNvSpPr txBox="1"/>
          <p:nvPr/>
        </p:nvSpPr>
        <p:spPr>
          <a:xfrm>
            <a:off x="740494" y="1551406"/>
            <a:ext cx="1097449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My hypothesis was wrong, there is no correlation between number of anti-LGBTQ hate crimes and anti-LGBTQ legislation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However: using both as well as population and federal election results as predictors, Random Forest was able to predict each state’s senate majority with 87.5% testing accuracy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Flaws: I can only use 50 states as data as there are rarely any fluctuations between Senate/House majority per state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Once the 2023 Hate crimes and legislation datasets come out, this will be revisited (estimate within 2 years)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The original but difficult idea was to correlate any form of anti-LGBTQ media/comments from American politicians (specifically tweets) with hate crimes (this can also be applied to racial / disability hate crimes)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Immense amount of machine learning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Huge goal yet small step for human rights</a:t>
            </a:r>
          </a:p>
          <a:p>
            <a:endParaRPr lang="en-US" dirty="0">
              <a:solidFill>
                <a:srgbClr val="FFCCFF"/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7449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5" name="Rectangle 1054">
            <a:extLst>
              <a:ext uri="{FF2B5EF4-FFF2-40B4-BE49-F238E27FC236}">
                <a16:creationId xmlns:a16="http://schemas.microsoft.com/office/drawing/2014/main" id="{40F6B676-B146-4D5E-90E5-D65A72CA0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7" name="Rectangle 1056">
            <a:extLst>
              <a:ext uri="{FF2B5EF4-FFF2-40B4-BE49-F238E27FC236}">
                <a16:creationId xmlns:a16="http://schemas.microsoft.com/office/drawing/2014/main" id="{2623A025-DB3C-4E81-A76F-A0006C485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lorida's “Don't Say Gay” Bill Demonizes the LGBTQ Community | Equality  Florida">
            <a:extLst>
              <a:ext uri="{FF2B5EF4-FFF2-40B4-BE49-F238E27FC236}">
                <a16:creationId xmlns:a16="http://schemas.microsoft.com/office/drawing/2014/main" id="{D64DD0B1-B7C7-0615-75BB-DA95066E2A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0" r="-2" b="2312"/>
          <a:stretch/>
        </p:blipFill>
        <p:spPr bwMode="auto">
          <a:xfrm>
            <a:off x="641277" y="643466"/>
            <a:ext cx="342647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rans people face rhetoric, disinformation after shooting - ABC News">
            <a:extLst>
              <a:ext uri="{FF2B5EF4-FFF2-40B4-BE49-F238E27FC236}">
                <a16:creationId xmlns:a16="http://schemas.microsoft.com/office/drawing/2014/main" id="{ABF303ED-A9A7-DE05-198D-96709AEC1E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1" r="-1" b="-1"/>
          <a:stretch/>
        </p:blipFill>
        <p:spPr bwMode="auto">
          <a:xfrm>
            <a:off x="641276" y="2557250"/>
            <a:ext cx="342647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Trans 'extremists' and 'rapists': How the media reported on trans people in  2018 | PinkNews">
            <a:extLst>
              <a:ext uri="{FF2B5EF4-FFF2-40B4-BE49-F238E27FC236}">
                <a16:creationId xmlns:a16="http://schemas.microsoft.com/office/drawing/2014/main" id="{45203D76-18B7-6868-C6B9-2C16D993C0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7" r="6" b="6"/>
          <a:stretch/>
        </p:blipFill>
        <p:spPr bwMode="auto">
          <a:xfrm>
            <a:off x="643467" y="4468029"/>
            <a:ext cx="3424601" cy="174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Anti-trans legislation: LGBTQ advocates worry 2022 could set new record">
            <a:extLst>
              <a:ext uri="{FF2B5EF4-FFF2-40B4-BE49-F238E27FC236}">
                <a16:creationId xmlns:a16="http://schemas.microsoft.com/office/drawing/2014/main" id="{94E77CD3-5320-DEBB-7E96-23EDC08D69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7" r="13041" b="-1"/>
          <a:stretch/>
        </p:blipFill>
        <p:spPr bwMode="auto">
          <a:xfrm>
            <a:off x="4227349" y="643467"/>
            <a:ext cx="7321184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8C1EB90-6ABE-8BDE-562F-D59BB6CACE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D2889B-36ED-8C6C-8A2C-FF632A190F7B}"/>
              </a:ext>
            </a:extLst>
          </p:cNvPr>
          <p:cNvSpPr txBox="1"/>
          <p:nvPr/>
        </p:nvSpPr>
        <p:spPr>
          <a:xfrm>
            <a:off x="-426556" y="879301"/>
            <a:ext cx="5918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erlin Sans FB" panose="020E0602020502020306" pitchFamily="34" charset="0"/>
              </a:rPr>
              <a:t>Project Description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CBC1911-4603-4885-9795-BE46C3BE836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Correlate the number of anti-LGBTQ hate crimes with anti-</a:t>
            </a:r>
            <a:r>
              <a:rPr lang="en-US" dirty="0" err="1">
                <a:solidFill>
                  <a:srgbClr val="FFCCFF"/>
                </a:solidFill>
                <a:latin typeface="Berlin Sans FB" panose="020E0602020502020306" pitchFamily="34" charset="0"/>
              </a:rPr>
              <a:t>lgbtq</a:t>
            </a: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 legislation to find if there is any correlation. 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Determine if certain types of states create this environment with high law counts and high crime counts.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Hypothesis: there is a correlation between anti-LGBTQ hate crimes and number of anti-LBGTQ legislation counts</a:t>
            </a:r>
          </a:p>
          <a:p>
            <a:pPr algn="l">
              <a:buFont typeface="Wingdings" panose="05000000000000000000" pitchFamily="2" charset="2"/>
              <a:buChar char="Ø"/>
            </a:pPr>
            <a:endParaRPr lang="en-US" dirty="0">
              <a:solidFill>
                <a:srgbClr val="FFCCFF"/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0840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C8599C-EB7D-4E29-B5EE-BCA5762EE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7504FBA-2B5B-0350-6255-63B40B9911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DABEA-7C28-71BD-1075-75C272494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erlin Sans FB" panose="020E0602020502020306" pitchFamily="34" charset="0"/>
              </a:rPr>
              <a:t>How this works / Datasets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1D7DB-6207-F663-851B-321C8B59C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Collection of Hate crime statistics and Anti-LGBTQ legislation passed within a year.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Dataset 1: FBI’s hate crime tracker for 2021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Dataset2: ACLU’s legislation tracker for 2021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Dataset3: Ballotpedia’s Senate / House majority for 2020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Dataset4: Kaggle Dataset of US voters for 2020 presidential election and population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Models used: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Linear Regression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Support Vector Machine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Random Forest 	</a:t>
            </a:r>
          </a:p>
        </p:txBody>
      </p:sp>
    </p:spTree>
    <p:extLst>
      <p:ext uri="{BB962C8B-B14F-4D97-AF65-F5344CB8AC3E}">
        <p14:creationId xmlns:p14="http://schemas.microsoft.com/office/powerpoint/2010/main" val="3865565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C8599C-EB7D-4E29-B5EE-BCA5762EE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7504FBA-2B5B-0350-6255-63B40B9911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DABEA-7C28-71BD-1075-75C272494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erlin Sans FB" panose="020E0602020502020306" pitchFamily="34" charset="0"/>
              </a:rPr>
              <a:t>How this works / Datasets Used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BAE1BB-C018-12AD-538A-78D9C8C8D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31" y="2055813"/>
            <a:ext cx="11264185" cy="213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825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C8599C-EB7D-4E29-B5EE-BCA5762EE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7504FBA-2B5B-0350-6255-63B40B9911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DABEA-7C28-71BD-1075-75C272494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erlin Sans FB" panose="020E0602020502020306" pitchFamily="34" charset="0"/>
              </a:rPr>
              <a:t>Contributions and Previous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1D7DB-6207-F663-851B-321C8B59C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Although this project would not have been possible with the American Civil Liberties Union (ACLU) on their work of tracking anti-LGBTQ legislation and the FBI’s Uniform Crime Reporting program (UCR), there have been no previous studies done on the correlation between the two.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This project’s purpose is to investigate whether these laws directly correlate to number of hate crimes or not.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Regardless of these results, it is important to ensure human rights to all, regardless of sexuality or ethnicity. </a:t>
            </a:r>
          </a:p>
        </p:txBody>
      </p:sp>
    </p:spTree>
    <p:extLst>
      <p:ext uri="{BB962C8B-B14F-4D97-AF65-F5344CB8AC3E}">
        <p14:creationId xmlns:p14="http://schemas.microsoft.com/office/powerpoint/2010/main" val="54068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36F9873-642F-4EB5-9636-7DE2F9F95D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CF8B8011-BF73-4693-BD76-BCF02A8420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07329488-C25D-4C7C-814F-CEBFD5E7C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68D62A5-CA80-455B-8BF4-09BA31DC3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20F636-F7FE-493A-AF45-D9E22016E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CFAE76A-3CE9-4AC3-9975-186C6B3EE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1D2D7409-1AC7-4A0F-B79D-1664128FB4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3" y="2900856"/>
            <a:ext cx="304800" cy="429768"/>
            <a:chOff x="215328" y="-46937"/>
            <a:chExt cx="304800" cy="2773841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018ED5C-15DB-43A2-8BCA-F9FBC3BD1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901" y="4098955"/>
            <a:ext cx="5954893" cy="26797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62F5E8-70E5-0BE4-A386-CAC8E7684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328" y="1398231"/>
            <a:ext cx="5380425" cy="5380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3584B8-8DF3-852A-B344-2C8E6387C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1210" y="218865"/>
            <a:ext cx="4533557" cy="380074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03CB6B5-D03F-C42B-FBA1-8883A48077E9}"/>
              </a:ext>
            </a:extLst>
          </p:cNvPr>
          <p:cNvSpPr/>
          <p:nvPr/>
        </p:nvSpPr>
        <p:spPr>
          <a:xfrm>
            <a:off x="-86265" y="-5961"/>
            <a:ext cx="12361653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4CAF5E-92FB-4308-AF96-FD63B8038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630936"/>
            <a:ext cx="5330275" cy="1951075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Berlin Sans FB" panose="020E0602020502020306" pitchFamily="34" charset="0"/>
              </a:rPr>
              <a:t>Context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04554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1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1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2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4650" y="642750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E0F2E-918C-40C9-BBEB-C1A434F72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2022" y="849338"/>
            <a:ext cx="4293299" cy="1487480"/>
          </a:xfrm>
        </p:spPr>
        <p:txBody>
          <a:bodyPr>
            <a:normAutofit/>
          </a:bodyPr>
          <a:lstStyle/>
          <a:p>
            <a:r>
              <a:rPr lang="en-US" sz="1100" dirty="0"/>
              <a:t>Article II In the present Convention, genocide means any of the following acts committed with intent to destroy, in whole or in part, a national, ethnical, racial or religious group, as such: (a) Killing members of the group; (b) Causing serious bodily or mental harm to members of the group; (c) Deliberately inflicting on the group conditions of life calculated to bring about its physical destruction in whole or in part; (d) Imposing measures intended to prevent births within the group; (e) Forcibly transferring children of the group to another group. 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318758-54E7-45B2-95D1-3C7F20930F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" r="-2" b="-2"/>
          <a:stretch/>
        </p:blipFill>
        <p:spPr>
          <a:xfrm>
            <a:off x="1155556" y="2631774"/>
            <a:ext cx="9889765" cy="357930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2E27C40-25B9-54E9-60D5-7CD39B53F382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9A611-34CF-480E-8B96-E41430911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68" y="649674"/>
            <a:ext cx="5681932" cy="1687143"/>
          </a:xfrm>
        </p:spPr>
        <p:txBody>
          <a:bodyPr anchor="t">
            <a:normAutofit fontScale="90000"/>
          </a:bodyPr>
          <a:lstStyle/>
          <a:p>
            <a:r>
              <a:rPr lang="en-US" sz="5300" dirty="0">
                <a:solidFill>
                  <a:schemeClr val="bg1"/>
                </a:solidFill>
                <a:latin typeface="Berlin Sans FB" panose="020E0602020502020306" pitchFamily="34" charset="0"/>
              </a:rPr>
              <a:t>Florida</a:t>
            </a:r>
            <a:r>
              <a:rPr lang="en-US" dirty="0">
                <a:solidFill>
                  <a:schemeClr val="bg1"/>
                </a:solidFill>
                <a:latin typeface="Berlin Sans FB" panose="020E0602020502020306" pitchFamily="34" charset="0"/>
              </a:rPr>
              <a:t> Senate Bill 254 and Article II of UN’s Genocide Convention</a:t>
            </a:r>
          </a:p>
        </p:txBody>
      </p:sp>
    </p:spTree>
    <p:extLst>
      <p:ext uri="{BB962C8B-B14F-4D97-AF65-F5344CB8AC3E}">
        <p14:creationId xmlns:p14="http://schemas.microsoft.com/office/powerpoint/2010/main" val="1265114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BE4B7F8-4F69-4CCD-B69E-25776AB78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300" dirty="0">
                <a:solidFill>
                  <a:schemeClr val="bg1"/>
                </a:solidFill>
                <a:latin typeface="Berlin Sans FB" panose="020E0602020502020306" pitchFamily="34" charset="0"/>
              </a:rPr>
              <a:t>Analysis: Basics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D15EC6-6762-E82E-224F-B241E9886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376" y="1485308"/>
            <a:ext cx="4859832" cy="48598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CDE406-CDEB-3D58-7234-982CBE201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423" y="1489995"/>
            <a:ext cx="4891377" cy="48551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D1E2118-3DB4-D253-5968-43FC968658A5}"/>
              </a:ext>
            </a:extLst>
          </p:cNvPr>
          <p:cNvSpPr txBox="1"/>
          <p:nvPr/>
        </p:nvSpPr>
        <p:spPr>
          <a:xfrm>
            <a:off x="491376" y="638067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1590 Total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B8D664-4F06-EBB6-0637-567662C170DE}"/>
              </a:ext>
            </a:extLst>
          </p:cNvPr>
          <p:cNvSpPr txBox="1"/>
          <p:nvPr/>
        </p:nvSpPr>
        <p:spPr>
          <a:xfrm>
            <a:off x="6363090" y="638067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170 Total</a:t>
            </a:r>
          </a:p>
        </p:txBody>
      </p:sp>
    </p:spTree>
    <p:extLst>
      <p:ext uri="{BB962C8B-B14F-4D97-AF65-F5344CB8AC3E}">
        <p14:creationId xmlns:p14="http://schemas.microsoft.com/office/powerpoint/2010/main" val="2500717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BE4B7F8-4F69-4CCD-B69E-25776AB78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5300" dirty="0">
                <a:solidFill>
                  <a:schemeClr val="bg1"/>
                </a:solidFill>
                <a:latin typeface="Berlin Sans FB" panose="020E0602020502020306" pitchFamily="34" charset="0"/>
              </a:rPr>
              <a:t>Regression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FD78CD-2659-3E5A-8393-62EDB4E0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692"/>
          <a:stretch/>
        </p:blipFill>
        <p:spPr>
          <a:xfrm>
            <a:off x="96119" y="1182254"/>
            <a:ext cx="3613239" cy="30098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803236-74C7-17CB-A40E-27B3FEF95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0" y="4192102"/>
            <a:ext cx="4891133" cy="2662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D5B536E-0EB3-3441-0E85-EF6D54B8E106}"/>
              </a:ext>
            </a:extLst>
          </p:cNvPr>
          <p:cNvSpPr txBox="1"/>
          <p:nvPr/>
        </p:nvSpPr>
        <p:spPr>
          <a:xfrm>
            <a:off x="5597236" y="5283201"/>
            <a:ext cx="65224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Poor performance overall, model had too much error</a:t>
            </a:r>
          </a:p>
          <a:p>
            <a:r>
              <a:rPr lang="en-US" dirty="0">
                <a:solidFill>
                  <a:srgbClr val="FFCCFF"/>
                </a:solidFill>
                <a:latin typeface="Berlin Sans FB" panose="020E0602020502020306" pitchFamily="34" charset="0"/>
              </a:rPr>
              <a:t>Low P value, messy residuals, heavy outliers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9D7CB6A-23F5-A91A-18F7-8EE29F8F0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099" y="1356230"/>
            <a:ext cx="3081511" cy="308494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C7148FC-7148-B2E9-1142-E9E019D55A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0914" y="1356230"/>
            <a:ext cx="4411071" cy="266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543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600</Words>
  <Application>Microsoft Office PowerPoint</Application>
  <PresentationFormat>Widescreen</PresentationFormat>
  <Paragraphs>53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Berlin Sans FB</vt:lpstr>
      <vt:lpstr>Calibri</vt:lpstr>
      <vt:lpstr>Calibri Light</vt:lpstr>
      <vt:lpstr>Harlow Solid Italic</vt:lpstr>
      <vt:lpstr>Wingdings</vt:lpstr>
      <vt:lpstr>Office Theme</vt:lpstr>
      <vt:lpstr>PowerPoint Presentation</vt:lpstr>
      <vt:lpstr>PowerPoint Presentation</vt:lpstr>
      <vt:lpstr>How this works / Datasets Used</vt:lpstr>
      <vt:lpstr>How this works / Datasets Used</vt:lpstr>
      <vt:lpstr>Contributions and Previous Studies</vt:lpstr>
      <vt:lpstr>Context </vt:lpstr>
      <vt:lpstr>Florida Senate Bill 254 and Article II of UN’s Genocide Convention</vt:lpstr>
      <vt:lpstr>Analysis: Basics</vt:lpstr>
      <vt:lpstr>Regression</vt:lpstr>
      <vt:lpstr>Regression</vt:lpstr>
      <vt:lpstr>SVM</vt:lpstr>
      <vt:lpstr>Random Forest</vt:lpstr>
      <vt:lpstr>Random Forest</vt:lpstr>
      <vt:lpstr>Struggles and Roadblocks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KELVIN.NGUYEN@baruchmail.cuny.edu</dc:creator>
  <cp:lastModifiedBy>KELVIN.NGUYEN@baruchmail.cuny.edu</cp:lastModifiedBy>
  <cp:revision>11</cp:revision>
  <dcterms:created xsi:type="dcterms:W3CDTF">2023-04-28T23:28:20Z</dcterms:created>
  <dcterms:modified xsi:type="dcterms:W3CDTF">2023-05-02T02:51:16Z</dcterms:modified>
</cp:coreProperties>
</file>

<file path=docProps/thumbnail.jpeg>
</file>